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256" r:id="rId2"/>
    <p:sldId id="274" r:id="rId3"/>
    <p:sldId id="292" r:id="rId4"/>
    <p:sldId id="276" r:id="rId5"/>
    <p:sldId id="305" r:id="rId6"/>
    <p:sldId id="306" r:id="rId7"/>
    <p:sldId id="307" r:id="rId8"/>
    <p:sldId id="309" r:id="rId9"/>
    <p:sldId id="308" r:id="rId10"/>
    <p:sldId id="310" r:id="rId11"/>
    <p:sldId id="311" r:id="rId12"/>
    <p:sldId id="261" r:id="rId13"/>
    <p:sldId id="312" r:id="rId14"/>
    <p:sldId id="265" r:id="rId15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8CD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34587" autoAdjust="0"/>
    <p:restoredTop sz="96080" autoAdjust="0"/>
  </p:normalViewPr>
  <p:slideViewPr>
    <p:cSldViewPr showGuides="1">
      <p:cViewPr varScale="1">
        <p:scale>
          <a:sx n="88" d="100"/>
          <a:sy n="88" d="100"/>
        </p:scale>
        <p:origin x="-1350" y="-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90" d="100"/>
        <a:sy n="9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A60C69-5C76-4F46-A7C6-0F180780B8C1}" type="datetimeFigureOut">
              <a:rPr lang="de-AT" smtClean="0"/>
              <a:t>30.11.2016</a:t>
            </a:fld>
            <a:endParaRPr lang="de-AT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F0D0D0-8EB5-4C33-A12F-900F375068B3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52047771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06C690-0DE9-41E8-A338-748A4A7282FC}" type="datetimeFigureOut">
              <a:rPr lang="de-AT" smtClean="0"/>
              <a:t>30.11.2016</a:t>
            </a:fld>
            <a:endParaRPr lang="de-AT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AT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AT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6D471E-206B-491C-9D3E-25949FFF57D1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68417322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6D471E-206B-491C-9D3E-25949FFF57D1}" type="slidenum">
              <a:rPr lang="de-AT" smtClean="0"/>
              <a:t>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891564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AT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de-AT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sz="1050"/>
            </a:lvl1pPr>
          </a:lstStyle>
          <a:p>
            <a:r>
              <a:rPr lang="de-DE" smtClean="0"/>
              <a:t>12.11.2014</a:t>
            </a:r>
            <a:endParaRPr lang="de-AT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2772000" y="6309320"/>
            <a:ext cx="3600000" cy="365125"/>
          </a:xfrm>
        </p:spPr>
        <p:txBody>
          <a:bodyPr/>
          <a:lstStyle>
            <a:lvl1pPr>
              <a:defRPr sz="1050"/>
            </a:lvl1pPr>
          </a:lstStyle>
          <a:p>
            <a:r>
              <a:rPr lang="de-AT" smtClean="0"/>
              <a:t>"Heinrich von Geymüller"   Ao. Univ.-Prof. Dr. Josef Ploder</a:t>
            </a:r>
            <a:endParaRPr lang="de-AT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50"/>
            </a:lvl1pPr>
          </a:lstStyle>
          <a:p>
            <a:fld id="{16F19DCC-DC43-48E5-B615-81DA28FFA286}" type="slidenum">
              <a:rPr lang="de-AT" smtClean="0"/>
              <a:pPr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3191557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AT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AT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12.11.2014</a:t>
            </a:r>
            <a:endParaRPr lang="de-AT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 smtClean="0"/>
              <a:t>"Heinrich von Geymüller"   Ao. Univ.-Prof. Dr. Josef Ploder</a:t>
            </a:r>
            <a:endParaRPr lang="de-AT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F19DCC-DC43-48E5-B615-81DA28FFA286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7249220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Titelmasterformat durch Klicken bearbeiten</a:t>
            </a:r>
            <a:endParaRPr lang="de-AT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12.11.2014</a:t>
            </a:r>
            <a:endParaRPr lang="de-AT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 smtClean="0"/>
              <a:t>"Heinrich von Geymüller"   Ao. Univ.-Prof. Dr. Josef Ploder</a:t>
            </a:r>
            <a:endParaRPr lang="de-AT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F19DCC-DC43-48E5-B615-81DA28FFA286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818092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AT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AT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AT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12.11.2014</a:t>
            </a:r>
            <a:endParaRPr lang="de-AT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 smtClean="0"/>
              <a:t>"Heinrich von Geymüller"   Ao. Univ.-Prof. Dr. Josef Ploder</a:t>
            </a:r>
            <a:endParaRPr lang="de-AT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F19DCC-DC43-48E5-B615-81DA28FFA286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621654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de-AT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AT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AT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12.11.2014</a:t>
            </a:r>
            <a:endParaRPr lang="de-AT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 smtClean="0"/>
              <a:t>"Heinrich von Geymüller"   Ao. Univ.-Prof. Dr. Josef Ploder</a:t>
            </a:r>
            <a:endParaRPr lang="de-AT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F19DCC-DC43-48E5-B615-81DA28FFA286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2101852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AT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12.11.2014</a:t>
            </a:r>
            <a:endParaRPr lang="de-AT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 smtClean="0"/>
              <a:t>"Heinrich von Geymüller"   Ao. Univ.-Prof. Dr. Josef Ploder</a:t>
            </a:r>
            <a:endParaRPr lang="de-AT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F19DCC-DC43-48E5-B615-81DA28FFA286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5104840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12.11.2014</a:t>
            </a:r>
            <a:endParaRPr lang="de-AT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 smtClean="0"/>
              <a:t>"Heinrich von Geymüller"   Ao. Univ.-Prof. Dr. Josef Ploder</a:t>
            </a:r>
            <a:endParaRPr lang="de-AT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F19DCC-DC43-48E5-B615-81DA28FFA286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6605927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de-AT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AT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2772000" y="6309320"/>
            <a:ext cx="3600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0">
                <a:solidFill>
                  <a:schemeClr val="tx1"/>
                </a:solidFill>
              </a:defRPr>
            </a:lvl1pPr>
          </a:lstStyle>
          <a:p>
            <a:r>
              <a:rPr lang="de-AT" smtClean="0"/>
              <a:t>"Heinrich von Geymüller"   Ao. Univ.-Prof. Dr. Josef Ploder</a:t>
            </a:r>
            <a:endParaRPr lang="de-AT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r>
              <a:rPr lang="de-AT" dirty="0" err="1" smtClean="0"/>
              <a:t>Ao</a:t>
            </a:r>
            <a:r>
              <a:rPr lang="de-AT" dirty="0" smtClean="0"/>
              <a:t>. Univ.-Prof. Dr. Josef Ploder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6488105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3600" dirty="0" smtClean="0"/>
              <a:t>Renaissance Architecture - A Digital Anthology of Heinrich von </a:t>
            </a:r>
            <a:r>
              <a:rPr lang="en-US" sz="3600" dirty="0" err="1" smtClean="0"/>
              <a:t>Geymüller</a:t>
            </a:r>
            <a:r>
              <a:rPr lang="en-US" sz="3600" dirty="0" smtClean="0"/>
              <a:t/>
            </a:r>
            <a:br>
              <a:rPr lang="en-US" sz="3600" dirty="0" smtClean="0"/>
            </a:br>
            <a:r>
              <a:rPr lang="en-US" sz="2800" dirty="0" smtClean="0"/>
              <a:t/>
            </a:r>
            <a:br>
              <a:rPr lang="en-US" sz="2800" dirty="0" smtClean="0"/>
            </a:br>
            <a:endParaRPr lang="de-AT" sz="2800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115616" y="3429000"/>
            <a:ext cx="6984776" cy="2160240"/>
          </a:xfrm>
        </p:spPr>
        <p:txBody>
          <a:bodyPr>
            <a:noAutofit/>
          </a:bodyPr>
          <a:lstStyle/>
          <a:p>
            <a:endParaRPr lang="en-US" dirty="0">
              <a:solidFill>
                <a:schemeClr val="tx1"/>
              </a:solidFill>
            </a:endParaRPr>
          </a:p>
          <a:p>
            <a:r>
              <a:rPr lang="en-US" sz="2000" dirty="0" smtClean="0">
                <a:solidFill>
                  <a:schemeClr val="tx1"/>
                </a:solidFill>
              </a:rPr>
              <a:t>Josef </a:t>
            </a:r>
            <a:r>
              <a:rPr lang="en-US" sz="2000" dirty="0" err="1" smtClean="0">
                <a:solidFill>
                  <a:schemeClr val="tx1"/>
                </a:solidFill>
              </a:rPr>
              <a:t>Ploder</a:t>
            </a:r>
            <a:endParaRPr lang="de-AT" sz="2000" dirty="0">
              <a:solidFill>
                <a:schemeClr val="tx1"/>
              </a:solidFill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683568" y="6093296"/>
            <a:ext cx="77768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Dezember 2016</a:t>
            </a:r>
            <a:endParaRPr lang="de-AT" sz="1400" dirty="0"/>
          </a:p>
        </p:txBody>
      </p:sp>
    </p:spTree>
    <p:extLst>
      <p:ext uri="{BB962C8B-B14F-4D97-AF65-F5344CB8AC3E}">
        <p14:creationId xmlns:p14="http://schemas.microsoft.com/office/powerpoint/2010/main" val="682673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7504" y="274638"/>
            <a:ext cx="2232248" cy="1143000"/>
          </a:xfrm>
        </p:spPr>
        <p:txBody>
          <a:bodyPr>
            <a:normAutofit/>
          </a:bodyPr>
          <a:lstStyle/>
          <a:p>
            <a:r>
              <a:rPr lang="de-DE" sz="1800" dirty="0" smtClean="0"/>
              <a:t>Bramante, Entwurf für St. Peter in Rom, </a:t>
            </a:r>
            <a:r>
              <a:rPr lang="de-DE" sz="1800" dirty="0" err="1" smtClean="0"/>
              <a:t>Uffizien</a:t>
            </a:r>
            <a:r>
              <a:rPr lang="de-DE" sz="1800" dirty="0" smtClean="0"/>
              <a:t> </a:t>
            </a:r>
            <a:r>
              <a:rPr lang="de-DE" sz="1800" dirty="0" smtClean="0"/>
              <a:t>8 </a:t>
            </a:r>
            <a:r>
              <a:rPr lang="de-DE" sz="1800" dirty="0" err="1" smtClean="0"/>
              <a:t>Av</a:t>
            </a:r>
            <a:endParaRPr lang="de-AT" sz="1800" dirty="0"/>
          </a:p>
        </p:txBody>
      </p:sp>
      <p:pic>
        <p:nvPicPr>
          <p:cNvPr id="1026" name="Picture 2" descr="F:\Neuer Ordner\niebaum_2.t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4" t="4556" r="3138" b="4148"/>
          <a:stretch/>
        </p:blipFill>
        <p:spPr bwMode="auto">
          <a:xfrm rot="5400000">
            <a:off x="2475923" y="340499"/>
            <a:ext cx="6166115" cy="6150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68311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360040"/>
          </a:xfrm>
        </p:spPr>
        <p:txBody>
          <a:bodyPr>
            <a:noAutofit/>
          </a:bodyPr>
          <a:lstStyle/>
          <a:p>
            <a:r>
              <a:rPr lang="de-DE" sz="1800" dirty="0" smtClean="0"/>
              <a:t>Brief von Jacob Burckhardt an Heinrich von </a:t>
            </a:r>
            <a:r>
              <a:rPr lang="de-DE" sz="1800" dirty="0" err="1" smtClean="0"/>
              <a:t>Geymüller</a:t>
            </a:r>
            <a:r>
              <a:rPr lang="de-DE" sz="1800" dirty="0" smtClean="0"/>
              <a:t>, 21. Februar 1887</a:t>
            </a:r>
            <a:endParaRPr lang="de-AT" sz="1800" dirty="0"/>
          </a:p>
        </p:txBody>
      </p:sp>
      <p:pic>
        <p:nvPicPr>
          <p:cNvPr id="2050" name="Picture 2" descr="F:\Neuer Ordner\1.t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620688"/>
            <a:ext cx="7848872" cy="6063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98341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Y:\Mediathek\Ploder\kat. 12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0" t="2955" r="2141" b="3853"/>
          <a:stretch/>
        </p:blipFill>
        <p:spPr bwMode="auto">
          <a:xfrm>
            <a:off x="266700" y="1268760"/>
            <a:ext cx="8732701" cy="5445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0106"/>
          </a:xfrm>
        </p:spPr>
        <p:txBody>
          <a:bodyPr>
            <a:normAutofit/>
          </a:bodyPr>
          <a:lstStyle/>
          <a:p>
            <a:r>
              <a:rPr lang="de-DE" sz="1800" dirty="0" err="1" smtClean="0"/>
              <a:t>Geymüller</a:t>
            </a:r>
            <a:r>
              <a:rPr lang="de-DE" sz="1800" dirty="0" smtClean="0"/>
              <a:t>, Vergleichende Motivstudien aus unterschiedlichen Sammlungen</a:t>
            </a:r>
            <a:endParaRPr lang="de-AT" sz="1800" dirty="0"/>
          </a:p>
        </p:txBody>
      </p:sp>
    </p:spTree>
    <p:extLst>
      <p:ext uri="{BB962C8B-B14F-4D97-AF65-F5344CB8AC3E}">
        <p14:creationId xmlns:p14="http://schemas.microsoft.com/office/powerpoint/2010/main" val="26737764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432048"/>
          </a:xfrm>
        </p:spPr>
        <p:txBody>
          <a:bodyPr>
            <a:normAutofit/>
          </a:bodyPr>
          <a:lstStyle/>
          <a:p>
            <a:r>
              <a:rPr lang="de-DE" sz="1800" dirty="0" smtClean="0"/>
              <a:t>Probedruck für die Thesaurus-Publikation</a:t>
            </a:r>
            <a:endParaRPr lang="de-AT" sz="1800" dirty="0"/>
          </a:p>
        </p:txBody>
      </p:sp>
      <p:pic>
        <p:nvPicPr>
          <p:cNvPr id="1026" name="Picture 2" descr="F:\155___05\IMG_2151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1" t="9162" r="1211"/>
          <a:stretch/>
        </p:blipFill>
        <p:spPr bwMode="auto">
          <a:xfrm>
            <a:off x="251520" y="620688"/>
            <a:ext cx="8568953" cy="5978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20793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Y:\Mediathek\Ploder\40a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25" t="932" r="5806" b="7951"/>
          <a:stretch/>
        </p:blipFill>
        <p:spPr bwMode="auto">
          <a:xfrm>
            <a:off x="899592" y="300337"/>
            <a:ext cx="7441949" cy="5576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feld 3"/>
          <p:cNvSpPr txBox="1"/>
          <p:nvPr/>
        </p:nvSpPr>
        <p:spPr>
          <a:xfrm>
            <a:off x="899592" y="6165304"/>
            <a:ext cx="73917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dirty="0" err="1" smtClean="0"/>
              <a:t>Geymüller</a:t>
            </a:r>
            <a:r>
              <a:rPr lang="de-AT" dirty="0" smtClean="0"/>
              <a:t>, Skizze einer Schrägansicht eines Projekts für St. </a:t>
            </a:r>
            <a:r>
              <a:rPr lang="de-AT" dirty="0" err="1" smtClean="0"/>
              <a:t>eter</a:t>
            </a:r>
            <a:r>
              <a:rPr lang="de-AT" dirty="0" smtClean="0"/>
              <a:t> in Rom nach Antonio da Sangallo d. J.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2040497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Y:\Mediathek\Ploder\Scans\img056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28" t="13223" r="17846" b="14407"/>
          <a:stretch/>
        </p:blipFill>
        <p:spPr bwMode="auto">
          <a:xfrm>
            <a:off x="4716016" y="181559"/>
            <a:ext cx="4280386" cy="6402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251520" y="274638"/>
            <a:ext cx="4176464" cy="1143000"/>
          </a:xfrm>
        </p:spPr>
        <p:txBody>
          <a:bodyPr>
            <a:normAutofit/>
          </a:bodyPr>
          <a:lstStyle/>
          <a:p>
            <a:r>
              <a:rPr lang="de-AT" sz="2000" dirty="0"/>
              <a:t>Heinrich von </a:t>
            </a:r>
            <a:r>
              <a:rPr lang="de-AT" sz="2000" dirty="0" err="1"/>
              <a:t>Geymüller</a:t>
            </a:r>
            <a:r>
              <a:rPr lang="de-AT" sz="2000" dirty="0"/>
              <a:t> 1839 - 1909</a:t>
            </a:r>
            <a:br>
              <a:rPr lang="de-AT" sz="2000" dirty="0"/>
            </a:br>
            <a:endParaRPr lang="de-AT" sz="2000" dirty="0"/>
          </a:p>
        </p:txBody>
      </p:sp>
    </p:spTree>
    <p:extLst>
      <p:ext uri="{BB962C8B-B14F-4D97-AF65-F5344CB8AC3E}">
        <p14:creationId xmlns:p14="http://schemas.microsoft.com/office/powerpoint/2010/main" val="1652996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Y:\Mediathek\Ploder\niebaum_1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49" t="6577" r="5727" b="5977"/>
          <a:stretch/>
        </p:blipFill>
        <p:spPr bwMode="auto">
          <a:xfrm rot="5400000" flipH="1">
            <a:off x="3352850" y="1128697"/>
            <a:ext cx="6624782" cy="4600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512" y="332656"/>
            <a:ext cx="4032448" cy="936104"/>
          </a:xfrm>
        </p:spPr>
        <p:txBody>
          <a:bodyPr>
            <a:noAutofit/>
          </a:bodyPr>
          <a:lstStyle/>
          <a:p>
            <a:r>
              <a:rPr lang="de-AT" sz="2000" dirty="0"/>
              <a:t>Bramante, </a:t>
            </a:r>
            <a:r>
              <a:rPr lang="de-AT" sz="2000" dirty="0" smtClean="0"/>
              <a:t>Entwurf für den Neubau von St. Peter im Rom; sog. Rötelplan</a:t>
            </a:r>
            <a:r>
              <a:rPr lang="de-AT" sz="2000" dirty="0"/>
              <a:t>, </a:t>
            </a:r>
            <a:r>
              <a:rPr lang="de-AT" sz="2000" dirty="0" err="1"/>
              <a:t>Uffizi</a:t>
            </a:r>
            <a:r>
              <a:rPr lang="de-AT" sz="2000" dirty="0"/>
              <a:t> 20A</a:t>
            </a:r>
            <a:br>
              <a:rPr lang="de-AT" sz="2000" dirty="0"/>
            </a:br>
            <a:endParaRPr lang="de-AT" sz="2000" dirty="0"/>
          </a:p>
        </p:txBody>
      </p:sp>
    </p:spTree>
    <p:extLst>
      <p:ext uri="{BB962C8B-B14F-4D97-AF65-F5344CB8AC3E}">
        <p14:creationId xmlns:p14="http://schemas.microsoft.com/office/powerpoint/2010/main" val="8256540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Y:\Mediathek\Ploder\Diascans\03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982" y="404664"/>
            <a:ext cx="8093466" cy="5476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feld 3"/>
          <p:cNvSpPr txBox="1"/>
          <p:nvPr/>
        </p:nvSpPr>
        <p:spPr>
          <a:xfrm>
            <a:off x="2411760" y="5902794"/>
            <a:ext cx="47811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dirty="0" err="1" smtClean="0">
                <a:latin typeface="+mj-lt"/>
              </a:rPr>
              <a:t>Geymüller</a:t>
            </a:r>
            <a:r>
              <a:rPr lang="de-AT" dirty="0" smtClean="0">
                <a:latin typeface="+mj-lt"/>
              </a:rPr>
              <a:t>, Rekonstruktion zum endgültigen Entwurf Bramantes für St. Peter in Rom (publiziert)</a:t>
            </a:r>
            <a:endParaRPr lang="de-AT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698337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:\scans, dia\scan-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657566"/>
            <a:ext cx="8136904" cy="6048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432048"/>
          </a:xfrm>
        </p:spPr>
        <p:txBody>
          <a:bodyPr>
            <a:normAutofit/>
          </a:bodyPr>
          <a:lstStyle/>
          <a:p>
            <a:r>
              <a:rPr lang="de-DE" sz="2000" dirty="0" err="1" smtClean="0"/>
              <a:t>Geymüller</a:t>
            </a:r>
            <a:r>
              <a:rPr lang="de-DE" sz="2000" dirty="0" smtClean="0"/>
              <a:t>, Rekonstruktion nach einem Projekt Bramantes für St. Peter in Rom</a:t>
            </a:r>
            <a:endParaRPr lang="de-AT" sz="2000" dirty="0"/>
          </a:p>
        </p:txBody>
      </p:sp>
    </p:spTree>
    <p:extLst>
      <p:ext uri="{BB962C8B-B14F-4D97-AF65-F5344CB8AC3E}">
        <p14:creationId xmlns:p14="http://schemas.microsoft.com/office/powerpoint/2010/main" val="42565685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476672"/>
          </a:xfrm>
        </p:spPr>
        <p:txBody>
          <a:bodyPr>
            <a:normAutofit/>
          </a:bodyPr>
          <a:lstStyle/>
          <a:p>
            <a:r>
              <a:rPr lang="de-DE" sz="1800" dirty="0" err="1" smtClean="0"/>
              <a:t>Geymüller</a:t>
            </a:r>
            <a:r>
              <a:rPr lang="de-DE" sz="1800" dirty="0" smtClean="0"/>
              <a:t>, Rekonstruktion nach einem Entwurf von </a:t>
            </a:r>
            <a:r>
              <a:rPr lang="de-DE" sz="1800" dirty="0" err="1" smtClean="0"/>
              <a:t>Fra</a:t>
            </a:r>
            <a:r>
              <a:rPr lang="de-DE" sz="1800" dirty="0" smtClean="0"/>
              <a:t> </a:t>
            </a:r>
            <a:r>
              <a:rPr lang="de-DE" sz="1800" dirty="0" err="1" smtClean="0"/>
              <a:t>Giocondo</a:t>
            </a:r>
            <a:r>
              <a:rPr lang="de-DE" sz="1800" dirty="0" smtClean="0"/>
              <a:t> für St. Peter in Rom</a:t>
            </a:r>
            <a:endParaRPr lang="de-AT" sz="1800" dirty="0"/>
          </a:p>
        </p:txBody>
      </p:sp>
      <p:pic>
        <p:nvPicPr>
          <p:cNvPr id="2050" name="Picture 2" descr="E:\scans, dia\scan-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476672"/>
            <a:ext cx="7714751" cy="6248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39240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512" y="274638"/>
            <a:ext cx="3024336" cy="1143000"/>
          </a:xfrm>
        </p:spPr>
        <p:txBody>
          <a:bodyPr>
            <a:normAutofit/>
          </a:bodyPr>
          <a:lstStyle/>
          <a:p>
            <a:r>
              <a:rPr lang="de-DE" sz="1800" dirty="0" err="1" smtClean="0"/>
              <a:t>Geymüller</a:t>
            </a:r>
            <a:r>
              <a:rPr lang="de-DE" sz="1800" dirty="0" smtClean="0"/>
              <a:t>, Studien zu Projekten für St. Peter in Rom</a:t>
            </a:r>
            <a:endParaRPr lang="de-AT" sz="1800" dirty="0"/>
          </a:p>
        </p:txBody>
      </p:sp>
      <p:pic>
        <p:nvPicPr>
          <p:cNvPr id="3074" name="Picture 2" descr="E:\scans, dia\scan-3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8" t="3962" r="2315" b="6432"/>
          <a:stretch/>
        </p:blipFill>
        <p:spPr bwMode="auto">
          <a:xfrm>
            <a:off x="3385372" y="116632"/>
            <a:ext cx="5685456" cy="6552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98388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504056"/>
          </a:xfrm>
        </p:spPr>
        <p:txBody>
          <a:bodyPr>
            <a:normAutofit/>
          </a:bodyPr>
          <a:lstStyle/>
          <a:p>
            <a:r>
              <a:rPr lang="de-DE" sz="1800" dirty="0" err="1" smtClean="0"/>
              <a:t>Geymüller</a:t>
            </a:r>
            <a:r>
              <a:rPr lang="de-DE" sz="1800" dirty="0" smtClean="0"/>
              <a:t>, Rekonstruktion eines Projekts nach Bramante für St. Peter in Rom</a:t>
            </a:r>
            <a:endParaRPr lang="de-AT" sz="1800" dirty="0"/>
          </a:p>
        </p:txBody>
      </p:sp>
      <p:pic>
        <p:nvPicPr>
          <p:cNvPr id="5122" name="Picture 2" descr="F:\157___07\IMG_303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692696"/>
            <a:ext cx="8113357" cy="6084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76902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510909"/>
          </a:xfrm>
        </p:spPr>
        <p:txBody>
          <a:bodyPr>
            <a:normAutofit fontScale="90000"/>
          </a:bodyPr>
          <a:lstStyle/>
          <a:p>
            <a:r>
              <a:rPr lang="de-DE" sz="1800" dirty="0" err="1" smtClean="0"/>
              <a:t>Geymüller</a:t>
            </a:r>
            <a:r>
              <a:rPr lang="de-DE" sz="1800" dirty="0" smtClean="0"/>
              <a:t>, Rekonstruktion zu einem Projekt von Antonio da Sangallo d. J. für St. Peter in Rom</a:t>
            </a:r>
            <a:endParaRPr lang="de-AT" sz="1800" dirty="0"/>
          </a:p>
        </p:txBody>
      </p:sp>
      <p:pic>
        <p:nvPicPr>
          <p:cNvPr id="4098" name="Picture 2" descr="E:\scans, dia\scan-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627541"/>
            <a:ext cx="7560840" cy="6230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076997"/>
      </p:ext>
    </p:extLst>
  </p:cSld>
  <p:clrMapOvr>
    <a:masterClrMapping/>
  </p:clrMapOvr>
</p:sld>
</file>

<file path=ppt/theme/theme1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186</Words>
  <Application>Microsoft Office PowerPoint</Application>
  <PresentationFormat>Bildschirmpräsentation (4:3)</PresentationFormat>
  <Paragraphs>18</Paragraphs>
  <Slides>14</Slides>
  <Notes>1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14</vt:i4>
      </vt:variant>
    </vt:vector>
  </HeadingPairs>
  <TitlesOfParts>
    <vt:vector size="15" baseType="lpstr">
      <vt:lpstr>Larissa</vt:lpstr>
      <vt:lpstr>Renaissance Architecture - A Digital Anthology of Heinrich von Geymüller  </vt:lpstr>
      <vt:lpstr>Heinrich von Geymüller 1839 - 1909 </vt:lpstr>
      <vt:lpstr>Bramante, Entwurf für den Neubau von St. Peter im Rom; sog. Rötelplan, Uffizi 20A </vt:lpstr>
      <vt:lpstr>PowerPoint-Präsentation</vt:lpstr>
      <vt:lpstr>Geymüller, Rekonstruktion nach einem Projekt Bramantes für St. Peter in Rom</vt:lpstr>
      <vt:lpstr>Geymüller, Rekonstruktion nach einem Entwurf von Fra Giocondo für St. Peter in Rom</vt:lpstr>
      <vt:lpstr>Geymüller, Studien zu Projekten für St. Peter in Rom</vt:lpstr>
      <vt:lpstr>Geymüller, Rekonstruktion eines Projekts nach Bramante für St. Peter in Rom</vt:lpstr>
      <vt:lpstr>Geymüller, Rekonstruktion zu einem Projekt von Antonio da Sangallo d. J. für St. Peter in Rom</vt:lpstr>
      <vt:lpstr>Bramante, Entwurf für St. Peter in Rom, Uffizien 8 Av</vt:lpstr>
      <vt:lpstr>Brief von Jacob Burckhardt an Heinrich von Geymüller, 21. Februar 1887</vt:lpstr>
      <vt:lpstr>Geymüller, Vergleichende Motivstudien aus unterschiedlichen Sammlungen</vt:lpstr>
      <vt:lpstr>Probedruck für die Thesaurus-Publikation</vt:lpstr>
      <vt:lpstr>PowerPoint-Präsentation</vt:lpstr>
    </vt:vector>
  </TitlesOfParts>
  <Company>Karl-Franzens-Universität Graz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Heinrich von Geymüller and the early projects for Saint Peter’s in Rome.</dc:title>
  <dc:creator>Administrator</dc:creator>
  <cp:lastModifiedBy>ploderj</cp:lastModifiedBy>
  <cp:revision>45</cp:revision>
  <dcterms:created xsi:type="dcterms:W3CDTF">2014-11-06T08:09:45Z</dcterms:created>
  <dcterms:modified xsi:type="dcterms:W3CDTF">2016-11-30T21:58:24Z</dcterms:modified>
</cp:coreProperties>
</file>